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1"/>
  </p:notesMasterIdLst>
  <p:sldIdLst>
    <p:sldId id="256" r:id="rId2"/>
    <p:sldId id="257" r:id="rId3"/>
    <p:sldId id="276" r:id="rId4"/>
    <p:sldId id="288" r:id="rId5"/>
    <p:sldId id="277" r:id="rId6"/>
    <p:sldId id="279" r:id="rId7"/>
    <p:sldId id="280" r:id="rId8"/>
    <p:sldId id="278" r:id="rId9"/>
    <p:sldId id="281" r:id="rId10"/>
    <p:sldId id="282" r:id="rId11"/>
    <p:sldId id="284" r:id="rId12"/>
    <p:sldId id="285" r:id="rId13"/>
    <p:sldId id="286" r:id="rId14"/>
    <p:sldId id="287" r:id="rId15"/>
    <p:sldId id="275" r:id="rId16"/>
    <p:sldId id="289" r:id="rId17"/>
    <p:sldId id="290" r:id="rId18"/>
    <p:sldId id="273" r:id="rId19"/>
    <p:sldId id="308" r:id="rId20"/>
    <p:sldId id="291" r:id="rId21"/>
    <p:sldId id="295" r:id="rId22"/>
    <p:sldId id="292" r:id="rId23"/>
    <p:sldId id="293" r:id="rId24"/>
    <p:sldId id="294" r:id="rId25"/>
    <p:sldId id="296" r:id="rId26"/>
    <p:sldId id="297" r:id="rId27"/>
    <p:sldId id="298" r:id="rId28"/>
    <p:sldId id="307" r:id="rId29"/>
    <p:sldId id="300" r:id="rId30"/>
    <p:sldId id="299" r:id="rId31"/>
    <p:sldId id="310" r:id="rId32"/>
    <p:sldId id="283" r:id="rId33"/>
    <p:sldId id="311" r:id="rId34"/>
    <p:sldId id="312" r:id="rId35"/>
    <p:sldId id="314" r:id="rId36"/>
    <p:sldId id="315" r:id="rId37"/>
    <p:sldId id="274" r:id="rId38"/>
    <p:sldId id="316" r:id="rId39"/>
    <p:sldId id="313" r:id="rId40"/>
  </p:sldIdLst>
  <p:sldSz cx="9144000" cy="5143500" type="screen16x9"/>
  <p:notesSz cx="6858000" cy="9144000"/>
  <p:embeddedFontLst>
    <p:embeddedFont>
      <p:font typeface="Average" panose="020B0604020202020204" charset="0"/>
      <p:regular r:id="rId42"/>
    </p:embeddedFont>
    <p:embeddedFont>
      <p:font typeface="Calisto MT" panose="02040603050505030304" pitchFamily="18" charset="0"/>
      <p:regular r:id="rId43"/>
      <p:bold r:id="rId44"/>
      <p:italic r:id="rId45"/>
      <p:bold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Montserra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0A9563-CE8D-499A-9B26-7198AA6C44DF}">
          <p14:sldIdLst>
            <p14:sldId id="256"/>
            <p14:sldId id="257"/>
            <p14:sldId id="276"/>
            <p14:sldId id="288"/>
            <p14:sldId id="277"/>
            <p14:sldId id="279"/>
            <p14:sldId id="280"/>
            <p14:sldId id="278"/>
            <p14:sldId id="281"/>
            <p14:sldId id="282"/>
            <p14:sldId id="284"/>
            <p14:sldId id="285"/>
            <p14:sldId id="286"/>
            <p14:sldId id="287"/>
            <p14:sldId id="275"/>
          </p14:sldIdLst>
        </p14:section>
        <p14:section name="eval 2" id="{6F348E81-CB91-440D-97FA-5A0F46C5FB63}">
          <p14:sldIdLst>
            <p14:sldId id="289"/>
            <p14:sldId id="290"/>
            <p14:sldId id="273"/>
            <p14:sldId id="308"/>
            <p14:sldId id="291"/>
            <p14:sldId id="295"/>
            <p14:sldId id="292"/>
            <p14:sldId id="293"/>
            <p14:sldId id="294"/>
            <p14:sldId id="296"/>
            <p14:sldId id="297"/>
            <p14:sldId id="298"/>
            <p14:sldId id="307"/>
            <p14:sldId id="300"/>
            <p14:sldId id="299"/>
            <p14:sldId id="310"/>
            <p14:sldId id="283"/>
            <p14:sldId id="311"/>
            <p14:sldId id="312"/>
            <p14:sldId id="314"/>
            <p14:sldId id="315"/>
            <p14:sldId id="274"/>
            <p14:sldId id="316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99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52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75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525b1ee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6525b1ee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10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3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23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ominodatalab.com/shap-lime-python-libraries-part-2-using-shap-lime/" TargetMode="External"/><Relationship Id="rId2" Type="http://schemas.openxmlformats.org/officeDocument/2006/relationships/hyperlink" Target="https://blog.dominodatalab.com/shap-lime-python-libraries-part-1-great-explainers-pros-c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lundberg/shap" TargetMode="External"/><Relationship Id="rId4" Type="http://schemas.openxmlformats.org/officeDocument/2006/relationships/hyperlink" Target="https://arxiv.org/abs/1705.0787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1288" y="1634359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35100" y="2829524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690675" y="4305900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Dipti </a:t>
            </a:r>
            <a:r>
              <a:rPr lang="en-GB" dirty="0" err="1"/>
              <a:t>Shrimankar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9E5CA-EE22-4F89-9E7F-C1E05511FB45}"/>
              </a:ext>
            </a:extLst>
          </p:cNvPr>
          <p:cNvSpPr txBox="1"/>
          <p:nvPr/>
        </p:nvSpPr>
        <p:spPr>
          <a:xfrm>
            <a:off x="1428750" y="304800"/>
            <a:ext cx="69532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Montserrat" panose="020B0604020202020204" charset="0"/>
              </a:rPr>
              <a:t>Different Approaches for XAI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1)Local perturbation like  LIME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2) Counter Factual Explanations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3)Global Support based like FICO reason reporter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4)Interpretable Architecture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8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A247F-369F-4E1E-995D-E1F974478621}"/>
              </a:ext>
            </a:extLst>
          </p:cNvPr>
          <p:cNvSpPr txBox="1"/>
          <p:nvPr/>
        </p:nvSpPr>
        <p:spPr>
          <a:xfrm>
            <a:off x="1225550" y="342900"/>
            <a:ext cx="74041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ML Models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Consider an example of AI Claim Management solution for insurers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We know that Claim Management involves many features such as Capital, Loan Type, Claim Type, Interest rate etc.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Now we see how the features are given weights for different models….</a:t>
            </a:r>
          </a:p>
        </p:txBody>
      </p:sp>
    </p:spTree>
    <p:extLst>
      <p:ext uri="{BB962C8B-B14F-4D97-AF65-F5344CB8AC3E}">
        <p14:creationId xmlns:p14="http://schemas.microsoft.com/office/powerpoint/2010/main" val="348896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54675-737A-482E-9A74-359A0B239C8E}"/>
              </a:ext>
            </a:extLst>
          </p:cNvPr>
          <p:cNvSpPr txBox="1"/>
          <p:nvPr/>
        </p:nvSpPr>
        <p:spPr>
          <a:xfrm>
            <a:off x="1727200" y="615950"/>
            <a:ext cx="663575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Linear Model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Linear Models </a:t>
            </a:r>
            <a:r>
              <a:rPr lang="en-IN" sz="18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 is straightforward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The prediction is the linear combination of the features values, weighted by the model coefficients.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83121-3ABA-4FC7-8AF5-1AECCE4F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020497"/>
            <a:ext cx="6953250" cy="15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1EF69-CAA9-4ABF-8215-93CADDD91B75}"/>
              </a:ext>
            </a:extLst>
          </p:cNvPr>
          <p:cNvSpPr txBox="1"/>
          <p:nvPr/>
        </p:nvSpPr>
        <p:spPr>
          <a:xfrm>
            <a:off x="1778000" y="469900"/>
            <a:ext cx="69532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Random Forest Model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This approach tries to explain features contributions for each prediction individually.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D7A97-A9AC-4446-8153-385DF170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19" y="1784350"/>
            <a:ext cx="547161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20AFD-0063-4924-9100-27B97BDE3F4E}"/>
              </a:ext>
            </a:extLst>
          </p:cNvPr>
          <p:cNvSpPr txBox="1"/>
          <p:nvPr/>
        </p:nvSpPr>
        <p:spPr>
          <a:xfrm>
            <a:off x="2247900" y="336550"/>
            <a:ext cx="493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What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we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plan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to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7348D-424F-480D-B634-9D0632F4348C}"/>
              </a:ext>
            </a:extLst>
          </p:cNvPr>
          <p:cNvSpPr txBox="1"/>
          <p:nvPr/>
        </p:nvSpPr>
        <p:spPr>
          <a:xfrm>
            <a:off x="1301750" y="1447800"/>
            <a:ext cx="588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A Framework to support various types of ML models to inspect features that have contributed to the algorithm output</a:t>
            </a:r>
            <a:endParaRPr lang="en-IN" dirty="0">
              <a:latin typeface="Montserra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D8EFE-47B0-4931-AF63-2F95DEB93FC0}"/>
              </a:ext>
            </a:extLst>
          </p:cNvPr>
          <p:cNvSpPr txBox="1"/>
          <p:nvPr/>
        </p:nvSpPr>
        <p:spPr>
          <a:xfrm>
            <a:off x="32343" y="2372262"/>
            <a:ext cx="830708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Steps :-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1.Figure out various ML algorithms like Linear Regression, Logistic Regression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Classification.</a:t>
            </a: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2.For each of these ways need to figure out the best way to intuitively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explain the model output to end customer of ML models.</a:t>
            </a: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3.Create a tool/ framework, input to which will be ML model and 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output will be an UI explaining the output along with names, weights,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significance of each feature being considered for this decision.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225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73900" y="21385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you!</a:t>
            </a:r>
            <a:endParaRPr sz="3600"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9" name="Google Shape;46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0" name="Google Shape;470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1288" y="1634359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35100" y="2829524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690675" y="4305900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Dipti </a:t>
            </a:r>
            <a:r>
              <a:rPr lang="en-GB" dirty="0" err="1"/>
              <a:t>Shrimankar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40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4300" y="523025"/>
            <a:ext cx="704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/>
              <a:t>Agenda</a:t>
            </a:r>
            <a:endParaRPr sz="3500" dirty="0"/>
          </a:p>
        </p:txBody>
      </p:sp>
      <p:sp>
        <p:nvSpPr>
          <p:cNvPr id="236" name="Google Shape;236;p18"/>
          <p:cNvSpPr txBox="1"/>
          <p:nvPr/>
        </p:nvSpPr>
        <p:spPr>
          <a:xfrm>
            <a:off x="1675300" y="1902479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SHAP(What, Why)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75300" y="1564175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72825" y="2286941"/>
            <a:ext cx="357537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Linear Regression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69317" y="2625362"/>
            <a:ext cx="3671085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Random Forest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669317" y="2986862"/>
            <a:ext cx="4869795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Logistic Regression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669316" y="3371207"/>
            <a:ext cx="3794031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What are we going to do next?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4468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Project timeline</a:t>
            </a:r>
            <a:endParaRPr sz="3600"/>
          </a:p>
        </p:txBody>
      </p:sp>
      <p:sp>
        <p:nvSpPr>
          <p:cNvPr id="368" name="Google Shape;368;p34"/>
          <p:cNvSpPr txBox="1"/>
          <p:nvPr/>
        </p:nvSpPr>
        <p:spPr>
          <a:xfrm>
            <a:off x="1467931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AUG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1386675" y="3280163"/>
            <a:ext cx="184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Project &amp; Team Finalization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3205632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SEP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962992" y="3127763"/>
            <a:ext cx="17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Study and re-search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4931520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OCT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755492" y="3383347"/>
            <a:ext cx="17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Background Work on applications.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211003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/>
          <p:nvPr/>
        </p:nvSpPr>
        <p:spPr>
          <a:xfrm flipH="1">
            <a:off x="126822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26783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3835061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4"/>
          <p:cNvSpPr/>
          <p:nvPr/>
        </p:nvSpPr>
        <p:spPr>
          <a:xfrm flipH="1">
            <a:off x="299324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992859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82" name="Google Shape;382;p34"/>
          <p:cNvCxnSpPr/>
          <p:nvPr/>
        </p:nvCxnSpPr>
        <p:spPr>
          <a:xfrm>
            <a:off x="556094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4"/>
          <p:cNvSpPr/>
          <p:nvPr/>
        </p:nvSpPr>
        <p:spPr>
          <a:xfrm flipH="1">
            <a:off x="471913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71874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731610" y="268052"/>
            <a:ext cx="76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SHAP(</a:t>
            </a:r>
            <a:r>
              <a:rPr lang="en-IN" sz="2800" dirty="0" err="1">
                <a:solidFill>
                  <a:schemeClr val="bg1"/>
                </a:solidFill>
                <a:latin typeface="Montserrat" panose="020B0604020202020204" charset="0"/>
              </a:rPr>
              <a:t>SHapley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 Additive </a:t>
            </a:r>
            <a:r>
              <a:rPr lang="en-IN" sz="2800" dirty="0" err="1">
                <a:solidFill>
                  <a:schemeClr val="bg1"/>
                </a:solidFill>
                <a:latin typeface="Montserrat" panose="020B0604020202020204" charset="0"/>
              </a:rPr>
              <a:t>exPlanations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)  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C335A-9473-4024-8872-3734D090BEC4}"/>
              </a:ext>
            </a:extLst>
          </p:cNvPr>
          <p:cNvSpPr txBox="1"/>
          <p:nvPr/>
        </p:nvSpPr>
        <p:spPr>
          <a:xfrm>
            <a:off x="413657" y="1284514"/>
            <a:ext cx="80699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Additive Feature Attribution methods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and LIME are both popular Python libraries for model </a:t>
            </a:r>
            <a:r>
              <a:rPr lang="en-IN" sz="16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LIME is actually a subset of SHAP but lacks the some properties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assigns each feature an importance value for a particular prediction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values as a unified measure of feature importance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Shapley values consider all possible predictions for an instance using all possible combinations of inputs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9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4300" y="523025"/>
            <a:ext cx="704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Contents</a:t>
            </a:r>
            <a:endParaRPr sz="3500"/>
          </a:p>
        </p:txBody>
      </p:sp>
      <p:sp>
        <p:nvSpPr>
          <p:cNvPr id="236" name="Google Shape;236;p18"/>
          <p:cNvSpPr txBox="1"/>
          <p:nvPr/>
        </p:nvSpPr>
        <p:spPr>
          <a:xfrm>
            <a:off x="1675300" y="1902596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What</a:t>
            </a:r>
            <a:r>
              <a:rPr lang="en-I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is</a:t>
            </a:r>
            <a:r>
              <a:rPr lang="en-I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XAI?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75300" y="1564175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72825" y="2286941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Why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XAI?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72825" y="2625362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How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669318" y="2986862"/>
            <a:ext cx="3146082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ML models </a:t>
            </a:r>
            <a:r>
              <a:rPr lang="en-GB" sz="1800" dirty="0" err="1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explainability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669318" y="3371207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1162050" y="2110085"/>
            <a:ext cx="656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SHAP on Linear Regression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6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6EE62-A620-4638-9CFE-61F79C4EA096}"/>
              </a:ext>
            </a:extLst>
          </p:cNvPr>
          <p:cNvSpPr txBox="1"/>
          <p:nvPr/>
        </p:nvSpPr>
        <p:spPr>
          <a:xfrm>
            <a:off x="353465" y="1705855"/>
            <a:ext cx="573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1.A model to predict house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55D7-018B-47CC-B160-E21D47CC1F06}"/>
              </a:ext>
            </a:extLst>
          </p:cNvPr>
          <p:cNvSpPr txBox="1"/>
          <p:nvPr/>
        </p:nvSpPr>
        <p:spPr>
          <a:xfrm>
            <a:off x="353465" y="2190447"/>
            <a:ext cx="826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2.A dataset which consists of information about the location of house,</a:t>
            </a: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Price and other aspects such as square feet, number of bedrooms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BF9E9-448A-4B18-B84F-79425F4FAC22}"/>
              </a:ext>
            </a:extLst>
          </p:cNvPr>
          <p:cNvSpPr txBox="1"/>
          <p:nvPr/>
        </p:nvSpPr>
        <p:spPr>
          <a:xfrm>
            <a:off x="353465" y="2952039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3.We use linear regression for this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CCAFD-B34E-4305-9E40-B830CCF73E7B}"/>
              </a:ext>
            </a:extLst>
          </p:cNvPr>
          <p:cNvSpPr txBox="1"/>
          <p:nvPr/>
        </p:nvSpPr>
        <p:spPr>
          <a:xfrm>
            <a:off x="3100283" y="653143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6BCC8-224E-4892-B5EF-759557B18558}"/>
              </a:ext>
            </a:extLst>
          </p:cNvPr>
          <p:cNvSpPr txBox="1"/>
          <p:nvPr/>
        </p:nvSpPr>
        <p:spPr>
          <a:xfrm>
            <a:off x="353465" y="3436632"/>
            <a:ext cx="47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4.Integrating SHAP to this model</a:t>
            </a:r>
          </a:p>
        </p:txBody>
      </p:sp>
    </p:spTree>
    <p:extLst>
      <p:ext uri="{BB962C8B-B14F-4D97-AF65-F5344CB8AC3E}">
        <p14:creationId xmlns:p14="http://schemas.microsoft.com/office/powerpoint/2010/main" val="204662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51100" y="476410"/>
            <a:ext cx="370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5BD3F-1616-4B43-96B0-7EAC9D316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13726" r="16387" b="9243"/>
          <a:stretch/>
        </p:blipFill>
        <p:spPr>
          <a:xfrm>
            <a:off x="1227168" y="115980"/>
            <a:ext cx="7140744" cy="49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4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4A686-F9DD-4234-B11D-EC0968FB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3" t="20901" r="38739" b="7654"/>
          <a:stretch/>
        </p:blipFill>
        <p:spPr>
          <a:xfrm>
            <a:off x="1221761" y="43124"/>
            <a:ext cx="6316276" cy="50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7DD83-00E6-48D2-BDD1-1A8EE9215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" t="38389" r="8823" b="18715"/>
          <a:stretch/>
        </p:blipFill>
        <p:spPr>
          <a:xfrm>
            <a:off x="225037" y="2013217"/>
            <a:ext cx="8693926" cy="24435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52C36C-4193-420D-83B9-9124E3978198}"/>
              </a:ext>
            </a:extLst>
          </p:cNvPr>
          <p:cNvSpPr/>
          <p:nvPr/>
        </p:nvSpPr>
        <p:spPr>
          <a:xfrm>
            <a:off x="3484826" y="766862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Montserrat" panose="020B0604020202020204" charset="0"/>
              </a:rPr>
              <a:t>Output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14926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51100" y="476410"/>
            <a:ext cx="370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389C0-F227-4A96-B6CA-7457C1C1C231}"/>
              </a:ext>
            </a:extLst>
          </p:cNvPr>
          <p:cNvSpPr txBox="1"/>
          <p:nvPr/>
        </p:nvSpPr>
        <p:spPr>
          <a:xfrm>
            <a:off x="2332105" y="184022"/>
            <a:ext cx="414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RANDOM</a:t>
            </a:r>
            <a:r>
              <a:rPr lang="en-IN" sz="3200" dirty="0">
                <a:latin typeface="Calisto MT" panose="02040603050505030304" pitchFamily="18" charset="0"/>
              </a:rPr>
              <a:t> </a:t>
            </a:r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FOREST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005E17-2338-4571-800E-EFF80DD5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6" y="1076575"/>
            <a:ext cx="7400925" cy="3419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79D374-3C12-4E18-BF06-DF840C5B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67" y="1560731"/>
            <a:ext cx="8175812" cy="25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166897" y="138312"/>
            <a:ext cx="415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Code Snippet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F1398-8B92-4367-963D-C1988F1E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12" y="776087"/>
            <a:ext cx="6892753" cy="41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605963" y="92209"/>
            <a:ext cx="37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6CEED-46C9-4027-A157-1E3B7072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00" y="809266"/>
            <a:ext cx="7753190" cy="35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375442" y="222838"/>
            <a:ext cx="577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summary plot with all the features: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8E97A-A566-4D41-A033-AD9F5595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42" y="683879"/>
            <a:ext cx="6815737" cy="43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375442" y="222838"/>
            <a:ext cx="577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SUMMARY PLOT Vs TRAIN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00297-A363-44BD-809A-79F4BB9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784187"/>
            <a:ext cx="5415839" cy="42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5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ABBDA-581B-40DA-8403-5EFB69682735}"/>
              </a:ext>
            </a:extLst>
          </p:cNvPr>
          <p:cNvSpPr txBox="1"/>
          <p:nvPr/>
        </p:nvSpPr>
        <p:spPr>
          <a:xfrm>
            <a:off x="3060865" y="320635"/>
            <a:ext cx="302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6D1F-036D-463A-B44A-4F9AF064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46" y="1336715"/>
            <a:ext cx="3486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2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607038" y="176732"/>
            <a:ext cx="792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Dependence Plot  for LSTAT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29090-930F-463F-9DC1-3804A388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60" y="791456"/>
            <a:ext cx="6541802" cy="40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7500" y="393750"/>
            <a:ext cx="6757002" cy="598471"/>
          </a:xfrm>
        </p:spPr>
        <p:txBody>
          <a:bodyPr/>
          <a:lstStyle/>
          <a:p>
            <a:pPr algn="ctr"/>
            <a:r>
              <a:rPr lang="en-US" dirty="0"/>
              <a:t>Iris Classification Using Logistic Regression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97500" y="1177047"/>
            <a:ext cx="6873734" cy="3211403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latin typeface="Montserrat" charset="0"/>
                <a:cs typeface="Times New Roman" pitchFamily="18" charset="0"/>
              </a:rPr>
              <a:t>Every element of Dataset belongs to one of the three classes: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Kosaciec_szczecinkowaty_Iris_seto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4" y="1896895"/>
            <a:ext cx="2366704" cy="2208178"/>
          </a:xfrm>
          <a:prstGeom prst="rect">
            <a:avLst/>
          </a:prstGeom>
        </p:spPr>
      </p:pic>
      <p:pic>
        <p:nvPicPr>
          <p:cNvPr id="9" name="Picture 8" descr="Iris_versicolor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53" y="1926078"/>
            <a:ext cx="2556753" cy="2188722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519" y="1926078"/>
            <a:ext cx="2645924" cy="2182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6776" y="4250987"/>
            <a:ext cx="111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Setosa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5371" y="4267200"/>
            <a:ext cx="144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Versicolor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4760" y="4247745"/>
            <a:ext cx="1326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Virginica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265" y="422933"/>
            <a:ext cx="4568280" cy="880573"/>
          </a:xfrm>
        </p:spPr>
        <p:txBody>
          <a:bodyPr/>
          <a:lstStyle/>
          <a:p>
            <a:r>
              <a:rPr lang="en-US" sz="1800" dirty="0"/>
              <a:t>Features used in this classification: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643" y="1256792"/>
            <a:ext cx="3410687" cy="1451586"/>
          </a:xfrm>
        </p:spPr>
        <p:txBody>
          <a:bodyPr/>
          <a:lstStyle/>
          <a:p>
            <a:r>
              <a:rPr lang="en-US" sz="1600" dirty="0">
                <a:latin typeface="Montserrat" charset="0"/>
              </a:rPr>
              <a:t>Sepal Length (in cm)</a:t>
            </a:r>
          </a:p>
          <a:p>
            <a:r>
              <a:rPr lang="en-US" sz="1600" dirty="0">
                <a:latin typeface="Montserrat" charset="0"/>
              </a:rPr>
              <a:t>Sepal Width (in cm)</a:t>
            </a:r>
          </a:p>
          <a:p>
            <a:r>
              <a:rPr lang="en-US" sz="1600" dirty="0">
                <a:latin typeface="Montserrat" charset="0"/>
              </a:rPr>
              <a:t>Petal Length (in cm)</a:t>
            </a:r>
          </a:p>
          <a:p>
            <a:r>
              <a:rPr lang="en-US" sz="1600" dirty="0">
                <a:latin typeface="Montserrat" charset="0"/>
              </a:rPr>
              <a:t>Petal Width (in cm)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581" y="3346316"/>
            <a:ext cx="427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Dataset for this model has been taken from iris.csv file of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sklearn</a:t>
            </a:r>
            <a:r>
              <a:rPr lang="en-US" dirty="0">
                <a:solidFill>
                  <a:schemeClr val="bg1"/>
                </a:solidFill>
                <a:latin typeface="Montserrat" charset="0"/>
              </a:rPr>
              <a:t> module</a:t>
            </a:r>
          </a:p>
        </p:txBody>
      </p:sp>
      <p:pic>
        <p:nvPicPr>
          <p:cNvPr id="7" name="Picture 6" descr="fea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239" y="1088691"/>
            <a:ext cx="2830749" cy="30350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01" y="306201"/>
            <a:ext cx="7574126" cy="656837"/>
          </a:xfrm>
        </p:spPr>
        <p:txBody>
          <a:bodyPr/>
          <a:lstStyle/>
          <a:p>
            <a:pPr algn="ctr"/>
            <a:r>
              <a:rPr lang="en-US" sz="2000" dirty="0"/>
              <a:t>Code Snippet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de_snipp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32" y="988269"/>
            <a:ext cx="6911619" cy="33308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92" y="607756"/>
            <a:ext cx="5978789" cy="724931"/>
          </a:xfrm>
        </p:spPr>
        <p:txBody>
          <a:bodyPr/>
          <a:lstStyle/>
          <a:p>
            <a:pPr algn="ctr"/>
            <a:r>
              <a:rPr lang="en-US" sz="2000" dirty="0"/>
              <a:t>Model </a:t>
            </a:r>
            <a:r>
              <a:rPr lang="en-US" sz="1800" dirty="0" err="1"/>
              <a:t>Explainability</a:t>
            </a:r>
            <a:r>
              <a:rPr lang="en-US" sz="2000" dirty="0"/>
              <a:t> using SHAP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hap_outpu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63" y="1688761"/>
            <a:ext cx="7718063" cy="26205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512695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WHAT’S 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0A6E6-85F0-4270-8BBE-A22A33A30932}"/>
              </a:ext>
            </a:extLst>
          </p:cNvPr>
          <p:cNvSpPr txBox="1"/>
          <p:nvPr/>
        </p:nvSpPr>
        <p:spPr>
          <a:xfrm>
            <a:off x="970323" y="1589314"/>
            <a:ext cx="669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Speech classification using deep learning: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Majorly classifying into three types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Interrogative(?)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Exclamatory(!)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Declarative(.)</a:t>
            </a:r>
          </a:p>
        </p:txBody>
      </p:sp>
    </p:spTree>
    <p:extLst>
      <p:ext uri="{BB962C8B-B14F-4D97-AF65-F5344CB8AC3E}">
        <p14:creationId xmlns:p14="http://schemas.microsoft.com/office/powerpoint/2010/main" val="4152763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142581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Data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CF2C9-2808-46E4-842C-7084E9C1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60" y="827315"/>
            <a:ext cx="6214690" cy="37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Project timeline</a:t>
            </a:r>
            <a:endParaRPr sz="3600" dirty="0"/>
          </a:p>
        </p:txBody>
      </p:sp>
      <p:sp>
        <p:nvSpPr>
          <p:cNvPr id="393" name="Google Shape;393;p35"/>
          <p:cNvSpPr txBox="1"/>
          <p:nvPr/>
        </p:nvSpPr>
        <p:spPr>
          <a:xfrm>
            <a:off x="1406280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NOV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2798259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FEB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4104574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MAR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5483750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APR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5"/>
          <p:cNvSpPr/>
          <p:nvPr/>
        </p:nvSpPr>
        <p:spPr>
          <a:xfrm flipH="1">
            <a:off x="1246400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1245997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2" name="Google Shape;402;p35"/>
          <p:cNvSpPr/>
          <p:nvPr/>
        </p:nvSpPr>
        <p:spPr>
          <a:xfrm flipH="1">
            <a:off x="2628221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2627818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4" name="Google Shape;404;p35"/>
          <p:cNvSpPr/>
          <p:nvPr/>
        </p:nvSpPr>
        <p:spPr>
          <a:xfrm flipH="1">
            <a:off x="4010736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4010333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06" name="Google Shape;406;p35"/>
          <p:cNvCxnSpPr/>
          <p:nvPr/>
        </p:nvCxnSpPr>
        <p:spPr>
          <a:xfrm>
            <a:off x="60641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35"/>
          <p:cNvSpPr/>
          <p:nvPr/>
        </p:nvSpPr>
        <p:spPr>
          <a:xfrm flipH="1">
            <a:off x="5389912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5389509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2" name="Google Shape;412;p35"/>
          <p:cNvSpPr/>
          <p:nvPr/>
        </p:nvSpPr>
        <p:spPr>
          <a:xfrm flipH="1">
            <a:off x="4007984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007581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4" name="Google Shape;414;p35"/>
          <p:cNvSpPr/>
          <p:nvPr/>
        </p:nvSpPr>
        <p:spPr>
          <a:xfrm flipH="1">
            <a:off x="2626055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2625652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6" name="Google Shape;416;p35"/>
          <p:cNvSpPr/>
          <p:nvPr/>
        </p:nvSpPr>
        <p:spPr>
          <a:xfrm flipH="1">
            <a:off x="1250554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1250151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46925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33209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1914465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5"/>
          <p:cNvSpPr txBox="1"/>
          <p:nvPr/>
        </p:nvSpPr>
        <p:spPr>
          <a:xfrm>
            <a:off x="5452771" y="3110448"/>
            <a:ext cx="1435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Final Submission</a:t>
            </a:r>
          </a:p>
        </p:txBody>
      </p:sp>
      <p:sp>
        <p:nvSpPr>
          <p:cNvPr id="422" name="Google Shape;422;p35"/>
          <p:cNvSpPr txBox="1"/>
          <p:nvPr/>
        </p:nvSpPr>
        <p:spPr>
          <a:xfrm>
            <a:off x="5452771" y="3873557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Final changes and submission.</a:t>
            </a:r>
          </a:p>
        </p:txBody>
      </p:sp>
      <p:sp>
        <p:nvSpPr>
          <p:cNvPr id="423" name="Google Shape;423;p35"/>
          <p:cNvSpPr txBox="1"/>
          <p:nvPr/>
        </p:nvSpPr>
        <p:spPr>
          <a:xfrm>
            <a:off x="4081175" y="3034251"/>
            <a:ext cx="1435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Addition of </a:t>
            </a:r>
            <a:r>
              <a:rPr lang="en-IN" dirty="0" err="1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shap</a:t>
            </a: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 to the model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4081171" y="3873557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Will be finding how the features effecting the output and why</a:t>
            </a:r>
            <a:endParaRPr sz="1200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1205536" y="3086959"/>
            <a:ext cx="1435800" cy="81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Data set preparation &amp;input order</a:t>
            </a:r>
          </a:p>
        </p:txBody>
      </p:sp>
      <p:sp>
        <p:nvSpPr>
          <p:cNvPr id="426" name="Google Shape;426;p35"/>
          <p:cNvSpPr txBox="1"/>
          <p:nvPr/>
        </p:nvSpPr>
        <p:spPr>
          <a:xfrm>
            <a:off x="1198660" y="3873557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Conversion of mp3 to wav and then into numpy arrays and input order</a:t>
            </a:r>
            <a:endParaRPr sz="1200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2645286" y="3197364"/>
            <a:ext cx="1435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Come up with a model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5"/>
          <p:cNvSpPr txBox="1"/>
          <p:nvPr/>
        </p:nvSpPr>
        <p:spPr>
          <a:xfrm>
            <a:off x="2645286" y="3884273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Deciding the model such that to maintain a better accuracy</a:t>
            </a:r>
            <a:endParaRPr sz="1200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725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142581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EE2BA-625F-45FA-BC0C-2732D831C3D6}"/>
              </a:ext>
            </a:extLst>
          </p:cNvPr>
          <p:cNvSpPr txBox="1"/>
          <p:nvPr/>
        </p:nvSpPr>
        <p:spPr>
          <a:xfrm>
            <a:off x="689428" y="1487714"/>
            <a:ext cx="657744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  <a:latin typeface="Montserrat" panose="020B0604020202020204" charset="0"/>
                <a:hlinkClick r:id="rId2"/>
              </a:rPr>
              <a:t>https://blog.dominodatalab.com/shap-lime-python-libraries-part-1-great-explainers-pros-cons/</a:t>
            </a:r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https://blog.dominodatalab.com/shap-lime-python-libraries-part-2-using-shap-lime/</a:t>
            </a:r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hlinkClick r:id="rId4"/>
              </a:rPr>
              <a:t>https://arxiv.org/abs/1705.07874</a:t>
            </a:r>
            <a:endParaRPr lang="en-IN" sz="1050" dirty="0"/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hlinkClick r:id="rId5"/>
              </a:rPr>
              <a:t>https://github.com/slundberg/shap</a:t>
            </a:r>
            <a:endParaRPr lang="en-IN" sz="1050" dirty="0"/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88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73900" y="21385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9" name="Google Shape;46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0" name="Google Shape;470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E2468-BF6F-4176-8C13-3672042F30F1}"/>
              </a:ext>
            </a:extLst>
          </p:cNvPr>
          <p:cNvSpPr txBox="1"/>
          <p:nvPr/>
        </p:nvSpPr>
        <p:spPr>
          <a:xfrm>
            <a:off x="1346200" y="482600"/>
            <a:ext cx="73088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What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XAI?</a:t>
            </a:r>
          </a:p>
          <a:p>
            <a:pPr algn="ctr"/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AI can make decisions better but can it make better decisions?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1BF6B1-FE98-4E6A-8826-ACBB0AFD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18" y="2657310"/>
            <a:ext cx="3182388" cy="1408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C3B61-B136-4D47-B23D-35A43082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13" y="2018082"/>
            <a:ext cx="1931233" cy="25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E2468-BF6F-4176-8C13-3672042F30F1}"/>
              </a:ext>
            </a:extLst>
          </p:cNvPr>
          <p:cNvSpPr txBox="1"/>
          <p:nvPr/>
        </p:nvSpPr>
        <p:spPr>
          <a:xfrm>
            <a:off x="1346200" y="482600"/>
            <a:ext cx="7308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What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XAI?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FE454-17B8-466D-857E-955AC85B8188}"/>
              </a:ext>
            </a:extLst>
          </p:cNvPr>
          <p:cNvSpPr txBox="1"/>
          <p:nvPr/>
        </p:nvSpPr>
        <p:spPr>
          <a:xfrm>
            <a:off x="1311274" y="2079255"/>
            <a:ext cx="73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Explainable Artificial Intelligence(XAI) is an AI form which can be </a:t>
            </a:r>
            <a:r>
              <a:rPr lang="en-IN" sz="2000" i="1" dirty="0">
                <a:solidFill>
                  <a:schemeClr val="bg1"/>
                </a:solidFill>
                <a:latin typeface="Montserrat" panose="020B0604020202020204" charset="0"/>
              </a:rPr>
              <a:t>understood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by humans.</a:t>
            </a:r>
          </a:p>
        </p:txBody>
      </p:sp>
    </p:spTree>
    <p:extLst>
      <p:ext uri="{BB962C8B-B14F-4D97-AF65-F5344CB8AC3E}">
        <p14:creationId xmlns:p14="http://schemas.microsoft.com/office/powerpoint/2010/main" val="31910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1162050" y="2110085"/>
            <a:ext cx="656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WHY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  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XAI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553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06CC64-61DF-454F-8959-B108F06075B8}"/>
              </a:ext>
            </a:extLst>
          </p:cNvPr>
          <p:cNvSpPr/>
          <p:nvPr/>
        </p:nvSpPr>
        <p:spPr>
          <a:xfrm>
            <a:off x="1231900" y="266700"/>
            <a:ext cx="73088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i="1" dirty="0">
                <a:solidFill>
                  <a:schemeClr val="bg1"/>
                </a:solidFill>
                <a:latin typeface="Montserrat" panose="020B0604020202020204" charset="0"/>
              </a:rPr>
              <a:t>WHY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  do we need </a:t>
            </a:r>
            <a:r>
              <a:rPr lang="en-IN" sz="2400" i="1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r>
              <a:rPr lang="en-IN" sz="24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?</a:t>
            </a:r>
          </a:p>
          <a:p>
            <a:pPr algn="ctr"/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1)User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2)Data Scientist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33430-ADDD-44E7-B819-776C985107AE}"/>
              </a:ext>
            </a:extLst>
          </p:cNvPr>
          <p:cNvSpPr/>
          <p:nvPr/>
        </p:nvSpPr>
        <p:spPr>
          <a:xfrm>
            <a:off x="869950" y="2445047"/>
            <a:ext cx="7670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How does Asthma helps pneumonia patients?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8E3FD-700A-4186-BF32-24C8F914EB7A}"/>
              </a:ext>
            </a:extLst>
          </p:cNvPr>
          <p:cNvSpPr/>
          <p:nvPr/>
        </p:nvSpPr>
        <p:spPr>
          <a:xfrm>
            <a:off x="1179060" y="3357662"/>
            <a:ext cx="7293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3)Regulators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4)Executive approval </a:t>
            </a:r>
          </a:p>
        </p:txBody>
      </p:sp>
    </p:spTree>
    <p:extLst>
      <p:ext uri="{BB962C8B-B14F-4D97-AF65-F5344CB8AC3E}">
        <p14:creationId xmlns:p14="http://schemas.microsoft.com/office/powerpoint/2010/main" val="405338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B60FC-F922-4FE4-A1AD-78953AB8854D}"/>
              </a:ext>
            </a:extLst>
          </p:cNvPr>
          <p:cNvSpPr/>
          <p:nvPr/>
        </p:nvSpPr>
        <p:spPr>
          <a:xfrm>
            <a:off x="1092200" y="254001"/>
            <a:ext cx="788035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i="1" dirty="0">
                <a:solidFill>
                  <a:schemeClr val="bg1"/>
                </a:solidFill>
                <a:latin typeface="Montserrat" panose="020B0604020202020204" charset="0"/>
              </a:rPr>
              <a:t>What’s  a GOOD explanation</a:t>
            </a:r>
            <a:endParaRPr lang="en-IN" sz="28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contrastive 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     -”</a:t>
            </a: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How would the prediction have looked like, if input X are different”.</a:t>
            </a:r>
          </a:p>
          <a:p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selected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social, contextual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focus on the abnormal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coherent with prior beliefs of the </a:t>
            </a:r>
            <a:r>
              <a:rPr lang="en-IN" sz="1800" dirty="0" err="1">
                <a:solidFill>
                  <a:schemeClr val="bg1"/>
                </a:solidFill>
                <a:latin typeface="Montserrat" panose="020B0604020202020204" charset="0"/>
              </a:rPr>
              <a:t>explainee</a:t>
            </a:r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May be good explanations are truthful </a:t>
            </a: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05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01D3F-D761-481F-9A16-456EF64D55A8}"/>
              </a:ext>
            </a:extLst>
          </p:cNvPr>
          <p:cNvSpPr txBox="1"/>
          <p:nvPr/>
        </p:nvSpPr>
        <p:spPr>
          <a:xfrm>
            <a:off x="1257300" y="88900"/>
            <a:ext cx="725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HOW?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Industries possibly have moved using AI without thinking about </a:t>
            </a:r>
            <a:r>
              <a:rPr lang="en-IN" sz="2000" i="1" dirty="0">
                <a:solidFill>
                  <a:schemeClr val="bg1"/>
                </a:solidFill>
                <a:latin typeface="Montserrat" panose="020B0604020202020204" charset="0"/>
              </a:rPr>
              <a:t>how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do we explain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395AA-E217-4E79-858A-F1CFE39E1E19}"/>
              </a:ext>
            </a:extLst>
          </p:cNvPr>
          <p:cNvSpPr txBox="1"/>
          <p:nvPr/>
        </p:nvSpPr>
        <p:spPr>
          <a:xfrm>
            <a:off x="441324" y="2099042"/>
            <a:ext cx="84169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Types of XAI</a:t>
            </a: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  Global Interpretability		      Local Interpretability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-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requires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explaining the		        - Explaining a single </a:t>
            </a: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 whole model for all the data		            instance and how a 						particular  prediction was made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F740FE-57E4-4F9B-9B35-C04ADA7906AA}"/>
              </a:ext>
            </a:extLst>
          </p:cNvPr>
          <p:cNvCxnSpPr>
            <a:cxnSpLocks/>
          </p:cNvCxnSpPr>
          <p:nvPr/>
        </p:nvCxnSpPr>
        <p:spPr>
          <a:xfrm>
            <a:off x="1965325" y="2914650"/>
            <a:ext cx="4862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755C10-4454-4FC1-AA5E-F02C48E65A56}"/>
              </a:ext>
            </a:extLst>
          </p:cNvPr>
          <p:cNvCxnSpPr/>
          <p:nvPr/>
        </p:nvCxnSpPr>
        <p:spPr>
          <a:xfrm>
            <a:off x="4451350" y="2654300"/>
            <a:ext cx="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8760E-7BEB-464F-8487-78392CECBAB7}"/>
              </a:ext>
            </a:extLst>
          </p:cNvPr>
          <p:cNvCxnSpPr/>
          <p:nvPr/>
        </p:nvCxnSpPr>
        <p:spPr>
          <a:xfrm>
            <a:off x="1965325" y="2914650"/>
            <a:ext cx="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CA83FA-CE43-485A-BE45-B9F1D442C1B9}"/>
              </a:ext>
            </a:extLst>
          </p:cNvPr>
          <p:cNvCxnSpPr>
            <a:cxnSpLocks/>
          </p:cNvCxnSpPr>
          <p:nvPr/>
        </p:nvCxnSpPr>
        <p:spPr>
          <a:xfrm>
            <a:off x="6827838" y="2914650"/>
            <a:ext cx="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18721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741</Words>
  <Application>Microsoft Office PowerPoint</Application>
  <PresentationFormat>On-screen Show (16:9)</PresentationFormat>
  <Paragraphs>183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Lato</vt:lpstr>
      <vt:lpstr>Average</vt:lpstr>
      <vt:lpstr>Montserrat</vt:lpstr>
      <vt:lpstr>Calisto MT</vt:lpstr>
      <vt:lpstr>Focus</vt:lpstr>
      <vt:lpstr>EXPLAINABLE AI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EXPLAINABLE AI </vt:lpstr>
      <vt:lpstr>Agenda</vt:lpstr>
      <vt:lpstr>Project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Iris Classification Using Logistic Regression</vt:lpstr>
      <vt:lpstr>Features used in this classification:</vt:lpstr>
      <vt:lpstr>Code Snippet</vt:lpstr>
      <vt:lpstr>Model Explainability using SHAP </vt:lpstr>
      <vt:lpstr>PowerPoint Presentation</vt:lpstr>
      <vt:lpstr>PowerPoint Presentation</vt:lpstr>
      <vt:lpstr>Project timeline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TRAFFIC</dc:title>
  <dc:creator>eshwar koride</dc:creator>
  <cp:lastModifiedBy>eshwar koride</cp:lastModifiedBy>
  <cp:revision>55</cp:revision>
  <dcterms:modified xsi:type="dcterms:W3CDTF">2019-10-17T09:46:51Z</dcterms:modified>
</cp:coreProperties>
</file>